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3"/>
  </p:notesMasterIdLst>
  <p:sldIdLst>
    <p:sldId id="256" r:id="rId3"/>
    <p:sldId id="342" r:id="rId4"/>
    <p:sldId id="333" r:id="rId5"/>
    <p:sldId id="382" r:id="rId6"/>
    <p:sldId id="383" r:id="rId7"/>
    <p:sldId id="384" r:id="rId8"/>
    <p:sldId id="385" r:id="rId9"/>
    <p:sldId id="386" r:id="rId10"/>
    <p:sldId id="388" r:id="rId11"/>
    <p:sldId id="338" r:id="rId12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7300"/>
    <a:srgbClr val="159B25"/>
    <a:srgbClr val="0099CC"/>
    <a:srgbClr val="99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18" autoAdjust="0"/>
    <p:restoredTop sz="92409" autoAdjust="0"/>
  </p:normalViewPr>
  <p:slideViewPr>
    <p:cSldViewPr>
      <p:cViewPr>
        <p:scale>
          <a:sx n="80" d="100"/>
          <a:sy n="80" d="100"/>
        </p:scale>
        <p:origin x="-3036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D9F4A8-6EAE-4506-8549-C0FE2203036F}" type="datetimeFigureOut">
              <a:rPr lang="bg-BG" smtClean="0"/>
              <a:pPr/>
              <a:t>19.8.2021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5C7151-B796-421F-B0FE-316FBDE7ED1B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116152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EA06E5-79BA-4A48-AEB0-07337560FB00}" type="slidenum">
              <a:rPr lang="bg-BG" smtClean="0">
                <a:solidFill>
                  <a:prstClr val="black"/>
                </a:solidFill>
              </a:rPr>
              <a:pPr/>
              <a:t>2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170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EA06E5-79BA-4A48-AEB0-07337560FB00}" type="slidenum">
              <a:rPr lang="bg-BG" smtClean="0"/>
              <a:pPr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328170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bg-BG" altLang="bg-BG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055D78-F368-416D-B330-82B66B43D200}" type="slidenum">
              <a:rPr lang="bg-BG" altLang="bg-BG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bg-BG" altLang="bg-BG" smtClean="0"/>
          </a:p>
        </p:txBody>
      </p:sp>
    </p:spTree>
    <p:extLst>
      <p:ext uri="{BB962C8B-B14F-4D97-AF65-F5344CB8AC3E}">
        <p14:creationId xmlns:p14="http://schemas.microsoft.com/office/powerpoint/2010/main" xmlns="" val="2313030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pPr/>
              <a:t>19.8.2021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1002303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pPr/>
              <a:t>19.8.2021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3644221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pPr/>
              <a:t>19.8.2021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27425558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19.8.2021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92144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19.8.2021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16222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19.8.2021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7110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19.8.2021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94384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19.8.2021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0813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19.8.2021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06765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19.8.2021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23396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19.8.2021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1242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pPr/>
              <a:t>19.8.2021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4181079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19.8.2021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37090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19.8.2021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95408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19.8.2021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1448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pPr/>
              <a:t>19.8.2021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952597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pPr/>
              <a:t>19.8.2021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3432435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pPr/>
              <a:t>19.8.2021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3237195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pPr/>
              <a:t>19.8.2021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204438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pPr/>
              <a:t>19.8.2021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68838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pPr/>
              <a:t>19.8.2021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3588347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pPr/>
              <a:t>19.8.2021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1098019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21A6AA-AF5E-4D83-9AE2-4BCDDB0639A5}" type="datetimeFigureOut">
              <a:rPr lang="bg-BG" smtClean="0"/>
              <a:pPr/>
              <a:t>19.8.2021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167FD-0B61-4523-BE19-F4BAFACF792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109553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21A6AA-AF5E-4D83-9AE2-4BCDDB0639A5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19.8.2021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167FD-0B61-4523-BE19-F4BAFACF792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548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" y="6265583"/>
            <a:ext cx="9152554" cy="62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20"/>
          <a:stretch/>
        </p:blipFill>
        <p:spPr bwMode="auto">
          <a:xfrm flipH="1">
            <a:off x="-2" y="0"/>
            <a:ext cx="9144002" cy="161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7243" y="4725144"/>
            <a:ext cx="5584146" cy="97322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2060575"/>
            <a:ext cx="9144000" cy="2160588"/>
          </a:xfrm>
          <a:prstGeom prst="rect">
            <a:avLst/>
          </a:prstGeom>
          <a:solidFill>
            <a:srgbClr val="007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dirty="0" smtClean="0"/>
              <a:t>Краток осврт на постигнато и научени лекции </a:t>
            </a:r>
            <a:endParaRPr lang="bg-BG" dirty="0"/>
          </a:p>
        </p:txBody>
      </p:sp>
      <p:sp>
        <p:nvSpPr>
          <p:cNvPr id="15" name="Round Diagonal Corner Rectangle 14"/>
          <p:cNvSpPr/>
          <p:nvPr/>
        </p:nvSpPr>
        <p:spPr>
          <a:xfrm>
            <a:off x="5724128" y="5949280"/>
            <a:ext cx="3168352" cy="792088"/>
          </a:xfrm>
          <a:prstGeom prst="round2Diag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>
            <a:sp3d extrusionH="57150">
              <a:bevelT w="38100" h="38100"/>
            </a:sp3d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rgbClr val="1F497D"/>
                </a:solidFill>
                <a:latin typeface="+mj-lt"/>
                <a:cs typeface="Arial" pitchFamily="34" charset="0"/>
              </a:rPr>
              <a:t>, </a:t>
            </a:r>
            <a:endParaRPr lang="mk-MK" sz="1600" b="1" dirty="0" smtClean="0">
              <a:solidFill>
                <a:srgbClr val="1F497D"/>
              </a:solidFill>
              <a:latin typeface="+mj-lt"/>
              <a:cs typeface="Arial" pitchFamily="34" charset="0"/>
            </a:endParaRPr>
          </a:p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mk-MK" sz="1600" b="1" dirty="0" smtClean="0">
                <a:solidFill>
                  <a:srgbClr val="1F497D"/>
                </a:solidFill>
                <a:latin typeface="Calibri" panose="020F0502020204030204" pitchFamily="34" charset="0"/>
                <a:cs typeface="Arial" pitchFamily="34" charset="0"/>
              </a:rPr>
              <a:t>19</a:t>
            </a:r>
            <a:r>
              <a:rPr lang="bg-BG" sz="1600" b="1" dirty="0" smtClean="0">
                <a:solidFill>
                  <a:srgbClr val="1F497D"/>
                </a:solidFill>
                <a:latin typeface="Calibri" panose="020F0502020204030204" pitchFamily="34" charset="0"/>
                <a:cs typeface="Arial" pitchFamily="34" charset="0"/>
              </a:rPr>
              <a:t> август 20</a:t>
            </a:r>
            <a:r>
              <a:rPr lang="en-US" sz="1600" b="1" dirty="0" smtClean="0">
                <a:solidFill>
                  <a:srgbClr val="1F497D"/>
                </a:solidFill>
                <a:latin typeface="Calibri" panose="020F0502020204030204" pitchFamily="34" charset="0"/>
                <a:cs typeface="Arial" pitchFamily="34" charset="0"/>
              </a:rPr>
              <a:t>2</a:t>
            </a:r>
            <a:r>
              <a:rPr lang="mk-MK" sz="1600" b="1" dirty="0" smtClean="0">
                <a:solidFill>
                  <a:srgbClr val="1F497D"/>
                </a:solidFill>
                <a:latin typeface="Calibri" panose="020F0502020204030204" pitchFamily="34" charset="0"/>
                <a:cs typeface="Arial" pitchFamily="34" charset="0"/>
              </a:rPr>
              <a:t>1</a:t>
            </a:r>
            <a:r>
              <a:rPr lang="bg-BG" sz="1600" b="1" dirty="0" smtClean="0">
                <a:solidFill>
                  <a:srgbClr val="1F497D"/>
                </a:solidFill>
                <a:latin typeface="Calibri" panose="020F0502020204030204" pitchFamily="34" charset="0"/>
                <a:cs typeface="Arial" pitchFamily="34" charset="0"/>
              </a:rPr>
              <a:t>год. </a:t>
            </a:r>
            <a:endParaRPr lang="en-US" sz="1600" b="1" dirty="0">
              <a:solidFill>
                <a:srgbClr val="1F497D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200" b="1" dirty="0">
              <a:solidFill>
                <a:srgbClr val="002060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1265539" y="-6591"/>
            <a:ext cx="6468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bg-BG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b="1" dirty="0" smtClean="0">
                <a:solidFill>
                  <a:srgbClr val="002060"/>
                </a:solidFill>
              </a:rPr>
              <a:t>INTERREG - IPA CROSS-BORDER COOPERATION </a:t>
            </a:r>
            <a:r>
              <a:rPr lang="en-GB" b="1" dirty="0">
                <a:solidFill>
                  <a:srgbClr val="002060"/>
                </a:solidFill>
              </a:rPr>
              <a:t>PROGRAMME</a:t>
            </a:r>
            <a:endParaRPr lang="bg-BG" b="1" dirty="0">
              <a:solidFill>
                <a:srgbClr val="002060"/>
              </a:solidFill>
            </a:endParaRPr>
          </a:p>
          <a:p>
            <a:pPr algn="ctr"/>
            <a:r>
              <a:rPr lang="en-GB" b="1" dirty="0" smtClean="0">
                <a:solidFill>
                  <a:srgbClr val="002060"/>
                </a:solidFill>
              </a:rPr>
              <a:t>CCI 2014TC16I5CB006</a:t>
            </a:r>
            <a:endParaRPr lang="bg-BG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973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105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6263606"/>
            <a:ext cx="9152554" cy="594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6224954"/>
            <a:ext cx="2217825" cy="386529"/>
          </a:xfrm>
          <a:prstGeom prst="rect">
            <a:avLst/>
          </a:prstGeom>
        </p:spPr>
      </p:pic>
      <p:sp>
        <p:nvSpPr>
          <p:cNvPr id="11" name="Content Placeholder 1"/>
          <p:cNvSpPr txBox="1">
            <a:spLocks/>
          </p:cNvSpPr>
          <p:nvPr/>
        </p:nvSpPr>
        <p:spPr bwMode="auto">
          <a:xfrm>
            <a:off x="865575" y="1556792"/>
            <a:ext cx="8012482" cy="4236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576263" indent="-27305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855663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>
                <a:solidFill>
                  <a:schemeClr val="tx2"/>
                </a:solidFill>
                <a:latin typeface="Candara" pitchFamily="34" charset="0"/>
              </a:defRPr>
            </a:lvl4pPr>
            <a:lvl5pPr marL="1462088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1919288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376488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2833688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290888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algn="ctr" eaLnBrk="1" hangingPunct="1">
              <a:spcBef>
                <a:spcPts val="600"/>
              </a:spcBef>
              <a:spcAft>
                <a:spcPts val="600"/>
              </a:spcAft>
              <a:buClr>
                <a:srgbClr val="31B6FD"/>
              </a:buClr>
              <a:buNone/>
            </a:pPr>
            <a:r>
              <a:rPr lang="bg-BG" altLang="bg-BG" sz="3400" b="1" dirty="0" smtClean="0">
                <a:solidFill>
                  <a:srgbClr val="002060"/>
                </a:solidFill>
                <a:latin typeface="Calibri" pitchFamily="34" charset="0"/>
              </a:rPr>
              <a:t>Благодарам за </a:t>
            </a:r>
            <a:r>
              <a:rPr lang="bg-BG" altLang="bg-BG" sz="3400" b="1" dirty="0">
                <a:solidFill>
                  <a:srgbClr val="002060"/>
                </a:solidFill>
                <a:latin typeface="Calibri" pitchFamily="34" charset="0"/>
              </a:rPr>
              <a:t>вниманието</a:t>
            </a:r>
            <a:r>
              <a:rPr lang="bg-BG" altLang="bg-BG" sz="3400" b="1" dirty="0" smtClean="0">
                <a:solidFill>
                  <a:srgbClr val="002060"/>
                </a:solidFill>
                <a:latin typeface="Calibri" pitchFamily="34" charset="0"/>
              </a:rPr>
              <a:t>!</a:t>
            </a:r>
            <a:endParaRPr lang="bg-BG" altLang="bg-BG" b="1" dirty="0">
              <a:solidFill>
                <a:srgbClr val="002060"/>
              </a:solidFill>
              <a:latin typeface="Calibri" pitchFamily="34" charset="0"/>
            </a:endParaRPr>
          </a:p>
          <a:p>
            <a:pPr algn="ctr" eaLnBrk="1" hangingPunct="1">
              <a:spcBef>
                <a:spcPts val="600"/>
              </a:spcBef>
              <a:spcAft>
                <a:spcPts val="600"/>
              </a:spcAft>
              <a:buClr>
                <a:srgbClr val="31B6FD"/>
              </a:buClr>
              <a:buNone/>
            </a:pPr>
            <a:endParaRPr lang="bg-BG" dirty="0" smtClean="0"/>
          </a:p>
          <a:p>
            <a:pPr algn="ctr" eaLnBrk="1" hangingPunct="1">
              <a:spcBef>
                <a:spcPts val="600"/>
              </a:spcBef>
              <a:spcAft>
                <a:spcPts val="600"/>
              </a:spcAft>
              <a:buClr>
                <a:srgbClr val="31B6FD"/>
              </a:buClr>
              <a:buNone/>
            </a:pPr>
            <a:endParaRPr lang="bg-BG" dirty="0" smtClean="0"/>
          </a:p>
          <a:p>
            <a:pPr algn="ctr" eaLnBrk="1" hangingPunct="1">
              <a:spcBef>
                <a:spcPts val="600"/>
              </a:spcBef>
              <a:spcAft>
                <a:spcPts val="600"/>
              </a:spcAft>
              <a:buClr>
                <a:srgbClr val="31B6FD"/>
              </a:buClr>
              <a:buNone/>
            </a:pPr>
            <a:r>
              <a:rPr lang="en-US" altLang="bg-BG" b="1" dirty="0">
                <a:solidFill>
                  <a:srgbClr val="002060"/>
                </a:solidFill>
                <a:latin typeface="Calibri" pitchFamily="34" charset="0"/>
              </a:rPr>
              <a:t>	</a:t>
            </a:r>
            <a:r>
              <a:rPr lang="en-US" altLang="bg-BG" b="1" dirty="0" smtClean="0">
                <a:solidFill>
                  <a:srgbClr val="002060"/>
                </a:solidFill>
                <a:latin typeface="Calibri" pitchFamily="34" charset="0"/>
              </a:rPr>
              <a:t>	</a:t>
            </a:r>
            <a:r>
              <a:rPr lang="bg-BG" altLang="bg-BG" b="1" dirty="0">
                <a:solidFill>
                  <a:srgbClr val="002060"/>
                </a:solidFill>
                <a:latin typeface="Calibri" pitchFamily="34" charset="0"/>
              </a:rPr>
              <a:t>	</a:t>
            </a:r>
            <a:r>
              <a:rPr lang="bg-BG" altLang="bg-BG" b="1" dirty="0" smtClean="0">
                <a:solidFill>
                  <a:srgbClr val="002060"/>
                </a:solidFill>
                <a:latin typeface="Calibri" pitchFamily="34" charset="0"/>
              </a:rPr>
              <a:t>		</a:t>
            </a:r>
            <a:r>
              <a:rPr lang="bg-BG" altLang="bg-BG" b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bg-BG" altLang="bg-BG" b="1" dirty="0" smtClean="0">
                <a:solidFill>
                  <a:srgbClr val="002060"/>
                </a:solidFill>
                <a:latin typeface="Calibri" pitchFamily="34" charset="0"/>
              </a:rPr>
              <a:t>     </a:t>
            </a:r>
          </a:p>
          <a:p>
            <a:pPr algn="ctr" eaLnBrk="1" hangingPunct="1">
              <a:spcBef>
                <a:spcPts val="600"/>
              </a:spcBef>
              <a:spcAft>
                <a:spcPts val="600"/>
              </a:spcAft>
              <a:buClr>
                <a:srgbClr val="31B6FD"/>
              </a:buClr>
              <a:buNone/>
            </a:pPr>
            <a:endParaRPr lang="en-US" altLang="bg-BG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pPr algn="ctr" eaLnBrk="1" hangingPunct="1">
              <a:spcBef>
                <a:spcPts val="600"/>
              </a:spcBef>
              <a:spcAft>
                <a:spcPts val="600"/>
              </a:spcAft>
              <a:buClr>
                <a:srgbClr val="31B6FD"/>
              </a:buClr>
              <a:buFont typeface="Symbol" pitchFamily="18" charset="2"/>
              <a:buNone/>
            </a:pPr>
            <a:endParaRPr lang="en-US" altLang="bg-BG" b="1" dirty="0">
              <a:solidFill>
                <a:srgbClr val="002060"/>
              </a:solidFill>
              <a:latin typeface="Calibri" pitchFamily="34" charset="0"/>
            </a:endParaRPr>
          </a:p>
          <a:p>
            <a:pPr algn="ctr" eaLnBrk="1" hangingPunct="1">
              <a:spcBef>
                <a:spcPts val="600"/>
              </a:spcBef>
              <a:spcAft>
                <a:spcPts val="600"/>
              </a:spcAft>
              <a:buClr>
                <a:srgbClr val="31B6FD"/>
              </a:buClr>
              <a:buFont typeface="Symbol" pitchFamily="18" charset="2"/>
              <a:buNone/>
            </a:pPr>
            <a:endParaRPr lang="en-US" altLang="bg-BG" sz="34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3755" y="1994"/>
            <a:ext cx="6468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rgbClr val="002060"/>
                </a:solidFill>
              </a:rPr>
              <a:t>INTERREG - IPA CROSS-BORDER COOPERATION </a:t>
            </a:r>
            <a:r>
              <a:rPr lang="en-GB" b="1" dirty="0">
                <a:solidFill>
                  <a:srgbClr val="002060"/>
                </a:solidFill>
              </a:rPr>
              <a:t>PROGRAMME</a:t>
            </a:r>
            <a:endParaRPr lang="bg-BG" b="1" dirty="0">
              <a:solidFill>
                <a:srgbClr val="002060"/>
              </a:solidFill>
            </a:endParaRPr>
          </a:p>
          <a:p>
            <a:pPr algn="ctr"/>
            <a:r>
              <a:rPr lang="en-GB" b="1" dirty="0" smtClean="0">
                <a:solidFill>
                  <a:srgbClr val="002060"/>
                </a:solidFill>
              </a:rPr>
              <a:t>CCI 2014TC16I5CB006</a:t>
            </a:r>
            <a:endParaRPr lang="bg-BG" b="1" dirty="0">
              <a:solidFill>
                <a:srgbClr val="002060"/>
              </a:solidFill>
            </a:endParaRPr>
          </a:p>
        </p:txBody>
      </p:sp>
      <p:sp>
        <p:nvSpPr>
          <p:cNvPr id="14" name="Round Diagonal Corner Rectangle 13"/>
          <p:cNvSpPr/>
          <p:nvPr/>
        </p:nvSpPr>
        <p:spPr>
          <a:xfrm>
            <a:off x="6387838" y="6237312"/>
            <a:ext cx="2522898" cy="432048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038528" y="6268670"/>
            <a:ext cx="1925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i="1" dirty="0" err="1" smtClean="0">
                <a:solidFill>
                  <a:prstClr val="black"/>
                </a:solidFill>
                <a:latin typeface="Book Antiqua" panose="02040602050305030304" pitchFamily="18" charset="0"/>
              </a:rPr>
              <a:t>Programme</a:t>
            </a:r>
            <a:r>
              <a:rPr lang="en-US" sz="900" b="1" i="1" dirty="0" smtClean="0">
                <a:solidFill>
                  <a:prstClr val="black"/>
                </a:solidFill>
                <a:latin typeface="Book Antiqua" panose="02040602050305030304" pitchFamily="18" charset="0"/>
              </a:rPr>
              <a:t> is co-financed by the European Union</a:t>
            </a:r>
            <a:endParaRPr lang="bg-BG" sz="900" b="1" i="1" dirty="0">
              <a:solidFill>
                <a:prstClr val="black"/>
              </a:solidFill>
              <a:latin typeface="Book Antiqua" panose="0204060205030503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09172" y="6277962"/>
            <a:ext cx="529356" cy="36004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061"/>
          <a:stretch/>
        </p:blipFill>
        <p:spPr>
          <a:xfrm>
            <a:off x="3191670" y="3212976"/>
            <a:ext cx="336029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71073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46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6263606"/>
            <a:ext cx="9152554" cy="594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061"/>
          <a:stretch/>
        </p:blipFill>
        <p:spPr>
          <a:xfrm>
            <a:off x="6433672" y="6263605"/>
            <a:ext cx="2477064" cy="47773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512" y="1172269"/>
            <a:ext cx="837118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endParaRPr lang="ru-RU" sz="1600" dirty="0">
              <a:solidFill>
                <a:srgbClr val="002060"/>
              </a:solidFill>
            </a:endParaRP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r>
              <a:rPr lang="en-US" dirty="0" smtClean="0">
                <a:solidFill>
                  <a:srgbClr val="002060"/>
                </a:solidFill>
              </a:rPr>
              <a:t>		</a:t>
            </a:r>
            <a:endParaRPr lang="mk-MK" dirty="0" smtClean="0">
              <a:solidFill>
                <a:srgbClr val="002060"/>
              </a:solidFill>
            </a:endParaRPr>
          </a:p>
          <a:p>
            <a:pPr algn="just"/>
            <a:endParaRPr lang="mk-MK" dirty="0">
              <a:solidFill>
                <a:srgbClr val="00206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Министерството </a:t>
            </a:r>
            <a:r>
              <a:rPr lang="ru-RU" dirty="0">
                <a:solidFill>
                  <a:srgbClr val="002060"/>
                </a:solidFill>
              </a:rPr>
              <a:t>за регионален развој и јавни работи </a:t>
            </a:r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ru-RU" dirty="0">
                <a:solidFill>
                  <a:srgbClr val="002060"/>
                </a:solidFill>
              </a:rPr>
              <a:t>Република Бугарија) </a:t>
            </a:r>
            <a:endParaRPr lang="ru-RU" dirty="0" smtClean="0">
              <a:solidFill>
                <a:srgbClr val="002060"/>
              </a:solidFill>
            </a:endParaRPr>
          </a:p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и 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</a:rPr>
              <a:t>			</a:t>
            </a:r>
            <a:endParaRPr lang="mk-MK" dirty="0" smtClean="0">
              <a:solidFill>
                <a:srgbClr val="00206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Министерството </a:t>
            </a:r>
            <a:r>
              <a:rPr lang="ru-RU" dirty="0">
                <a:solidFill>
                  <a:srgbClr val="002060"/>
                </a:solidFill>
              </a:rPr>
              <a:t>за локална самоуправа (Република </a:t>
            </a:r>
            <a:r>
              <a:rPr lang="ru-RU" dirty="0" smtClean="0">
                <a:solidFill>
                  <a:srgbClr val="002060"/>
                </a:solidFill>
              </a:rPr>
              <a:t>Северна </a:t>
            </a:r>
            <a:r>
              <a:rPr lang="ru-RU" dirty="0">
                <a:solidFill>
                  <a:srgbClr val="002060"/>
                </a:solidFill>
              </a:rPr>
              <a:t>Македонија) </a:t>
            </a:r>
            <a:endParaRPr lang="ru-RU" dirty="0" smtClean="0">
              <a:solidFill>
                <a:srgbClr val="002060"/>
              </a:solidFill>
            </a:endParaRPr>
          </a:p>
          <a:p>
            <a:pPr algn="ctr"/>
            <a:endParaRPr lang="ru-RU" dirty="0">
              <a:solidFill>
                <a:srgbClr val="002060"/>
              </a:solidFill>
            </a:endParaRPr>
          </a:p>
          <a:p>
            <a:pPr algn="just"/>
            <a:endParaRPr lang="ru-RU" dirty="0" smtClean="0">
              <a:solidFill>
                <a:srgbClr val="00206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061"/>
          <a:stretch/>
        </p:blipFill>
        <p:spPr>
          <a:xfrm>
            <a:off x="6586072" y="6416005"/>
            <a:ext cx="2477064" cy="47773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72269"/>
            <a:ext cx="6060916" cy="81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258436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12" y="6263606"/>
            <a:ext cx="9152554" cy="594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061"/>
          <a:stretch/>
        </p:blipFill>
        <p:spPr>
          <a:xfrm>
            <a:off x="6433672" y="6263605"/>
            <a:ext cx="2477064" cy="477731"/>
          </a:xfrm>
          <a:prstGeom prst="rect">
            <a:avLst/>
          </a:prstGeom>
        </p:spPr>
      </p:pic>
      <p:pic>
        <p:nvPicPr>
          <p:cNvPr id="9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105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3568" y="1124744"/>
            <a:ext cx="8136904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>
                <a:solidFill>
                  <a:srgbClr val="002060"/>
                </a:solidFill>
              </a:rPr>
              <a:t>Искуствата од тековните и претходните програмски </a:t>
            </a:r>
            <a:r>
              <a:rPr lang="ru-RU" sz="1600" b="1" i="1" dirty="0" smtClean="0">
                <a:solidFill>
                  <a:srgbClr val="002060"/>
                </a:solidFill>
              </a:rPr>
              <a:t>периоди</a:t>
            </a:r>
          </a:p>
          <a:p>
            <a:pPr algn="ctr"/>
            <a:endParaRPr lang="bg-BG" sz="1600" b="1" i="1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</a:rPr>
              <a:t>Програмата ИПА за прекугранична соработка помеѓу Република Бугарија - Република Северна Македонија 2007-2013 година работеше со широк спектар на приоритетни области и опфаќаше различни сектори, без јасно определени приоритети. И покрај тематската концентрација наметната од регулативите на ЕУ во периодот 2014 -2020, областите на интервенција дефинирани во рамките на програмата INTERREG-IPA CBC 2014 -2020 сè уште остануваат разновидни и без особена меѓузависност.</a:t>
            </a:r>
            <a:endParaRPr lang="bg-BG" sz="1600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bg-BG" sz="16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2007-2013 </a:t>
            </a:r>
            <a:r>
              <a:rPr lang="ru-RU" sz="1600" dirty="0">
                <a:solidFill>
                  <a:srgbClr val="002060"/>
                </a:solidFill>
              </a:rPr>
              <a:t>година - во рамките на трите отворени повици беа поднесени 320 проекти и беа потпишани 100 договори за грант, </a:t>
            </a:r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2014-2020 </a:t>
            </a:r>
            <a:r>
              <a:rPr lang="ru-RU" sz="1600" dirty="0">
                <a:solidFill>
                  <a:srgbClr val="002060"/>
                </a:solidFill>
              </a:rPr>
              <a:t>година - во рамките на двата отворени повици беа поднесени 379 проекти и беа потпишани 73 договори за имплементација на проекти. </a:t>
            </a:r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2020-2021 се потпишани 8 нови договори од резервната листа</a:t>
            </a: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algn="ctr"/>
            <a:r>
              <a:rPr lang="bg-BG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Слабости: </a:t>
            </a:r>
            <a:endParaRPr lang="bg-BG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Над </a:t>
            </a:r>
            <a:r>
              <a:rPr lang="ru-RU" sz="1600" dirty="0">
                <a:solidFill>
                  <a:srgbClr val="002060"/>
                </a:solidFill>
              </a:rPr>
              <a:t>75% од </a:t>
            </a:r>
            <a:r>
              <a:rPr lang="ru-RU" sz="1600" dirty="0" smtClean="0">
                <a:solidFill>
                  <a:srgbClr val="002060"/>
                </a:solidFill>
              </a:rPr>
              <a:t>предлог-проектите на основа на потворени повици не беа финансирани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</a:rPr>
              <a:t>С</a:t>
            </a:r>
            <a:r>
              <a:rPr lang="ru-RU" sz="1600" dirty="0" smtClean="0">
                <a:solidFill>
                  <a:srgbClr val="002060"/>
                </a:solidFill>
              </a:rPr>
              <a:t>ериозна </a:t>
            </a:r>
            <a:r>
              <a:rPr lang="ru-RU" sz="1600" dirty="0">
                <a:solidFill>
                  <a:srgbClr val="002060"/>
                </a:solidFill>
              </a:rPr>
              <a:t>конкуренција и високи очекувања на потенцијалните </a:t>
            </a:r>
            <a:r>
              <a:rPr lang="ru-RU" sz="1600" dirty="0" smtClean="0">
                <a:solidFill>
                  <a:srgbClr val="002060"/>
                </a:solidFill>
              </a:rPr>
              <a:t>корисници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</a:rPr>
              <a:t>Р</a:t>
            </a:r>
            <a:r>
              <a:rPr lang="ru-RU" sz="1600" dirty="0" smtClean="0">
                <a:solidFill>
                  <a:srgbClr val="002060"/>
                </a:solidFill>
              </a:rPr>
              <a:t>асцепкани </a:t>
            </a:r>
            <a:r>
              <a:rPr lang="ru-RU" sz="1600" dirty="0">
                <a:solidFill>
                  <a:srgbClr val="002060"/>
                </a:solidFill>
              </a:rPr>
              <a:t>интервенции, некои </a:t>
            </a:r>
            <a:r>
              <a:rPr lang="ru-RU" sz="1600" dirty="0" smtClean="0">
                <a:solidFill>
                  <a:srgbClr val="002060"/>
                </a:solidFill>
              </a:rPr>
              <a:t>и без директна поврзаност </a:t>
            </a:r>
            <a:r>
              <a:rPr lang="ru-RU" sz="1600" dirty="0">
                <a:solidFill>
                  <a:srgbClr val="002060"/>
                </a:solidFill>
              </a:rPr>
              <a:t>со реалните потреби и потенцијал на прекуграничниот регион</a:t>
            </a:r>
            <a:r>
              <a:rPr lang="ru-RU" sz="1600" dirty="0" smtClean="0">
                <a:solidFill>
                  <a:srgbClr val="002060"/>
                </a:solidFill>
              </a:rPr>
              <a:t>.</a:t>
            </a:r>
          </a:p>
          <a:p>
            <a:pPr algn="just"/>
            <a:endParaRPr lang="bg-BG" dirty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endParaRPr lang="bg-BG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endParaRPr lang="bg-BG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34680" y="-18501"/>
            <a:ext cx="76746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1. Научени лекции од претходните програмски периоди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98392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6093295"/>
            <a:ext cx="9152554" cy="76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061"/>
          <a:stretch/>
        </p:blipFill>
        <p:spPr>
          <a:xfrm>
            <a:off x="6433672" y="6263605"/>
            <a:ext cx="2477064" cy="477731"/>
          </a:xfrm>
          <a:prstGeom prst="rect">
            <a:avLst/>
          </a:prstGeom>
        </p:spPr>
      </p:pic>
      <p:pic>
        <p:nvPicPr>
          <p:cNvPr id="3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105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624102" y="1268760"/>
            <a:ext cx="798034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Препорака</a:t>
            </a:r>
          </a:p>
          <a:p>
            <a:pPr algn="ctr"/>
            <a:endParaRPr lang="ru-RU" sz="1600" b="1" dirty="0" smtClean="0">
              <a:solidFill>
                <a:srgbClr val="FF0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За да </a:t>
            </a:r>
            <a:r>
              <a:rPr lang="ru-RU" sz="1600" dirty="0">
                <a:solidFill>
                  <a:srgbClr val="002060"/>
                </a:solidFill>
              </a:rPr>
              <a:t>се постигне видливо влијание, беше препорачан нов, ориентиран кон резултатите пристап во спроведувањето на идните програми. </a:t>
            </a:r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1600" dirty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Се </a:t>
            </a:r>
            <a:r>
              <a:rPr lang="ru-RU" sz="1600" dirty="0">
                <a:solidFill>
                  <a:srgbClr val="002060"/>
                </a:solidFill>
              </a:rPr>
              <a:t>очекува </a:t>
            </a:r>
            <a:r>
              <a:rPr lang="ru-RU" sz="1600" dirty="0" smtClean="0">
                <a:solidFill>
                  <a:srgbClr val="002060"/>
                </a:solidFill>
              </a:rPr>
              <a:t>подобриот </a:t>
            </a:r>
            <a:r>
              <a:rPr lang="ru-RU" sz="1600" dirty="0">
                <a:solidFill>
                  <a:srgbClr val="002060"/>
                </a:solidFill>
              </a:rPr>
              <a:t>фокус на програмата да ги зајакне врските помеѓу потребите и ресурсите (преку концентрирање на повеќе средства кон најбараните области за интервенција) со што ќе се генерираат пропорционални и одржливи ефекти на територијата.</a:t>
            </a:r>
          </a:p>
        </p:txBody>
      </p:sp>
      <p:sp>
        <p:nvSpPr>
          <p:cNvPr id="39" name="Rectangle 38"/>
          <p:cNvSpPr/>
          <p:nvPr/>
        </p:nvSpPr>
        <p:spPr>
          <a:xfrm>
            <a:off x="704482" y="-28704"/>
            <a:ext cx="77435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2. Научени лекции од претходните програмски периоди</a:t>
            </a:r>
          </a:p>
        </p:txBody>
      </p:sp>
    </p:spTree>
    <p:extLst>
      <p:ext uri="{BB962C8B-B14F-4D97-AF65-F5344CB8AC3E}">
        <p14:creationId xmlns:p14="http://schemas.microsoft.com/office/powerpoint/2010/main" xmlns="" val="20926014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6093295"/>
            <a:ext cx="9152554" cy="76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061"/>
          <a:stretch/>
        </p:blipFill>
        <p:spPr>
          <a:xfrm>
            <a:off x="6433672" y="6263605"/>
            <a:ext cx="2477064" cy="477731"/>
          </a:xfrm>
          <a:prstGeom prst="rect">
            <a:avLst/>
          </a:prstGeom>
        </p:spPr>
      </p:pic>
      <p:pic>
        <p:nvPicPr>
          <p:cNvPr id="3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105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624102" y="1268760"/>
            <a:ext cx="798034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Заклучок</a:t>
            </a:r>
          </a:p>
          <a:p>
            <a:pPr algn="ctr"/>
            <a:endParaRPr lang="ru-RU" sz="1600" b="1" dirty="0" smtClean="0">
              <a:solidFill>
                <a:srgbClr val="FF0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Горенаведените </a:t>
            </a:r>
            <a:r>
              <a:rPr lang="ru-RU" sz="1600" dirty="0">
                <a:solidFill>
                  <a:srgbClr val="002060"/>
                </a:solidFill>
              </a:rPr>
              <a:t>лекции научени од тековните и претходните програмски периоди покажуваат дека за да се избегнат некоординирани инвестиции и да се обезбеди посилно влијание на резултатите од програмата, пожелен е постратешки пристап, заснован на потребите и конкурентските предности на прекуграничниот регион. Ова може да се постигне на следниве начини: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sz="1600" dirty="0" smtClean="0">
                <a:solidFill>
                  <a:srgbClr val="002060"/>
                </a:solidFill>
              </a:rPr>
              <a:t>ПО5 </a:t>
            </a:r>
            <a:r>
              <a:rPr lang="ru-RU" sz="1600" dirty="0">
                <a:solidFill>
                  <a:srgbClr val="002060"/>
                </a:solidFill>
              </a:rPr>
              <a:t>„Европа поблиску до граѓаните преку поттикнување на одржлив и интегриран развој на урбаните, руралните и крајбрежните области и локалните иницијативи“ е </a:t>
            </a:r>
            <a:r>
              <a:rPr lang="ru-RU" sz="1600" dirty="0" smtClean="0">
                <a:solidFill>
                  <a:srgbClr val="002060"/>
                </a:solidFill>
              </a:rPr>
              <a:t>соодветна </a:t>
            </a:r>
            <a:r>
              <a:rPr lang="ru-RU" sz="1600" dirty="0">
                <a:solidFill>
                  <a:srgbClr val="002060"/>
                </a:solidFill>
              </a:rPr>
              <a:t>за да биде дел од логиката на програмската интервенција. </a:t>
            </a:r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endParaRPr lang="ru-RU" sz="1600" dirty="0">
              <a:solidFill>
                <a:srgbClr val="00206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можност </a:t>
            </a:r>
            <a:r>
              <a:rPr lang="ru-RU" sz="1600" dirty="0">
                <a:solidFill>
                  <a:srgbClr val="002060"/>
                </a:solidFill>
              </a:rPr>
              <a:t>на мултимематските предизвици на пограничната </a:t>
            </a:r>
            <a:r>
              <a:rPr lang="ru-RU" sz="1600" dirty="0" smtClean="0">
                <a:solidFill>
                  <a:srgbClr val="002060"/>
                </a:solidFill>
              </a:rPr>
              <a:t>	област </a:t>
            </a:r>
            <a:r>
              <a:rPr lang="ru-RU" sz="1600" dirty="0">
                <a:solidFill>
                  <a:srgbClr val="002060"/>
                </a:solidFill>
              </a:rPr>
              <a:t>да се решат преку стратегија за територијален развој, применувајќи </a:t>
            </a:r>
            <a:r>
              <a:rPr lang="ru-RU" sz="1600" dirty="0" smtClean="0">
                <a:solidFill>
                  <a:srgbClr val="002060"/>
                </a:solidFill>
              </a:rPr>
              <a:t>	интегрирани </a:t>
            </a:r>
            <a:r>
              <a:rPr lang="ru-RU" sz="1600" dirty="0">
                <a:solidFill>
                  <a:srgbClr val="002060"/>
                </a:solidFill>
              </a:rPr>
              <a:t>мерки во различни сектори. </a:t>
            </a:r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Интегрираните </a:t>
            </a:r>
            <a:r>
              <a:rPr lang="ru-RU" sz="1600" dirty="0">
                <a:solidFill>
                  <a:srgbClr val="002060"/>
                </a:solidFill>
              </a:rPr>
              <a:t>инвестиции за </a:t>
            </a:r>
            <a:r>
              <a:rPr lang="ru-RU" sz="1600" dirty="0" smtClean="0">
                <a:solidFill>
                  <a:srgbClr val="002060"/>
                </a:solidFill>
              </a:rPr>
              <a:t>	поттикнување </a:t>
            </a:r>
            <a:r>
              <a:rPr lang="ru-RU" sz="1600" dirty="0">
                <a:solidFill>
                  <a:srgbClr val="002060"/>
                </a:solidFill>
              </a:rPr>
              <a:t>на територијалниот развој во локалната економија ќе донесат </a:t>
            </a:r>
            <a:r>
              <a:rPr lang="ru-RU" sz="1600" dirty="0" smtClean="0">
                <a:solidFill>
                  <a:srgbClr val="002060"/>
                </a:solidFill>
              </a:rPr>
              <a:t>	поголема </a:t>
            </a:r>
            <a:r>
              <a:rPr lang="ru-RU" sz="1600" dirty="0">
                <a:solidFill>
                  <a:srgbClr val="002060"/>
                </a:solidFill>
              </a:rPr>
              <a:t>додадена вредност и ќе обезбедат </a:t>
            </a:r>
            <a:r>
              <a:rPr lang="ru-RU" sz="1600" dirty="0" smtClean="0">
                <a:solidFill>
                  <a:srgbClr val="002060"/>
                </a:solidFill>
              </a:rPr>
              <a:t>балансирачки ефект </a:t>
            </a:r>
            <a:r>
              <a:rPr lang="ru-RU" sz="1600" dirty="0">
                <a:solidFill>
                  <a:srgbClr val="002060"/>
                </a:solidFill>
              </a:rPr>
              <a:t>на </a:t>
            </a:r>
            <a:r>
              <a:rPr lang="ru-RU" sz="1600" dirty="0" smtClean="0">
                <a:solidFill>
                  <a:srgbClr val="002060"/>
                </a:solidFill>
              </a:rPr>
              <a:t>средствата</a:t>
            </a:r>
            <a:r>
              <a:rPr lang="ru-RU" sz="1600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9" name="Rectangle 38"/>
          <p:cNvSpPr/>
          <p:nvPr/>
        </p:nvSpPr>
        <p:spPr>
          <a:xfrm>
            <a:off x="704482" y="-28704"/>
            <a:ext cx="77435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2. Научени лекции од претходните програмски периоди</a:t>
            </a:r>
          </a:p>
        </p:txBody>
      </p:sp>
    </p:spTree>
    <p:extLst>
      <p:ext uri="{BB962C8B-B14F-4D97-AF65-F5344CB8AC3E}">
        <p14:creationId xmlns:p14="http://schemas.microsoft.com/office/powerpoint/2010/main" xmlns="" val="41966009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6093295"/>
            <a:ext cx="9152554" cy="76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061"/>
          <a:stretch/>
        </p:blipFill>
        <p:spPr>
          <a:xfrm>
            <a:off x="6433672" y="6263605"/>
            <a:ext cx="2477064" cy="477731"/>
          </a:xfrm>
          <a:prstGeom prst="rect">
            <a:avLst/>
          </a:prstGeom>
        </p:spPr>
      </p:pic>
      <p:pic>
        <p:nvPicPr>
          <p:cNvPr id="3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105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624102" y="1268760"/>
            <a:ext cx="798034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Заклучок</a:t>
            </a:r>
          </a:p>
          <a:p>
            <a:pPr algn="ctr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</a:rPr>
              <a:t>	2</a:t>
            </a:r>
            <a:r>
              <a:rPr lang="ru-RU" sz="1600" dirty="0">
                <a:solidFill>
                  <a:srgbClr val="002060"/>
                </a:solidFill>
              </a:rPr>
              <a:t>. </a:t>
            </a:r>
            <a:r>
              <a:rPr lang="ru-RU" sz="1600" dirty="0" smtClean="0">
                <a:solidFill>
                  <a:srgbClr val="002060"/>
                </a:solidFill>
              </a:rPr>
              <a:t>Преддефинирани </a:t>
            </a:r>
            <a:r>
              <a:rPr lang="ru-RU" sz="1600" dirty="0">
                <a:solidFill>
                  <a:srgbClr val="002060"/>
                </a:solidFill>
              </a:rPr>
              <a:t>стратешки проект </a:t>
            </a:r>
            <a:r>
              <a:rPr lang="ru-RU" sz="1600" dirty="0" smtClean="0">
                <a:solidFill>
                  <a:srgbClr val="002060"/>
                </a:solidFill>
              </a:rPr>
              <a:t>/и </a:t>
            </a:r>
            <a:r>
              <a:rPr lang="ru-RU" sz="1600" dirty="0">
                <a:solidFill>
                  <a:srgbClr val="002060"/>
                </a:solidFill>
              </a:rPr>
              <a:t>што ќе придонесат за обезбедување на посилно влијание на резултатите од проектот и ќе доведат до повеќе опипливи придобивки за регионот. </a:t>
            </a:r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endParaRPr lang="ru-RU" sz="1600" dirty="0">
              <a:solidFill>
                <a:srgbClr val="002060"/>
              </a:solidFill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</a:rPr>
              <a:t>Во </a:t>
            </a:r>
            <a:r>
              <a:rPr lang="ru-RU" sz="1600" dirty="0">
                <a:solidFill>
                  <a:srgbClr val="002060"/>
                </a:solidFill>
              </a:rPr>
              <a:t>тој поглед, вклучувањето на </a:t>
            </a:r>
            <a:r>
              <a:rPr lang="ru-RU" sz="1600" dirty="0" smtClean="0">
                <a:solidFill>
                  <a:srgbClr val="002060"/>
                </a:solidFill>
              </a:rPr>
              <a:t>ГП </a:t>
            </a:r>
            <a:r>
              <a:rPr lang="ru-RU" sz="1600" dirty="0">
                <a:solidFill>
                  <a:srgbClr val="002060"/>
                </a:solidFill>
              </a:rPr>
              <a:t>како стратешки проект во програмата 2021-2027 година ќе обезбеди исполнување на претходните обврски</a:t>
            </a:r>
            <a:r>
              <a:rPr lang="ru-RU" sz="1600" dirty="0" smtClean="0">
                <a:solidFill>
                  <a:srgbClr val="002060"/>
                </a:solidFill>
              </a:rPr>
              <a:t>.</a:t>
            </a:r>
          </a:p>
          <a:p>
            <a:pPr algn="just"/>
            <a:endParaRPr lang="ru-RU" sz="1600" dirty="0">
              <a:solidFill>
                <a:srgbClr val="002060"/>
              </a:solidFill>
            </a:endParaRP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endParaRPr lang="ru-RU" sz="1600" dirty="0">
              <a:solidFill>
                <a:srgbClr val="002060"/>
              </a:solidFill>
            </a:endParaRP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r>
              <a:rPr lang="ru-RU" sz="1600" dirty="0">
                <a:solidFill>
                  <a:srgbClr val="002060"/>
                </a:solidFill>
              </a:rPr>
              <a:t>Дополнително - </a:t>
            </a:r>
            <a:r>
              <a:rPr lang="ru-RU" sz="1600" dirty="0" smtClean="0">
                <a:solidFill>
                  <a:srgbClr val="002060"/>
                </a:solidFill>
              </a:rPr>
              <a:t>проширувањето </a:t>
            </a:r>
            <a:r>
              <a:rPr lang="ru-RU" sz="1600" dirty="0">
                <a:solidFill>
                  <a:srgbClr val="002060"/>
                </a:solidFill>
              </a:rPr>
              <a:t>на потенцијалните корисници со вклучување на МСП како подобни апликанти ќе ги диверзифицира целите и соодветно резултатите од предлозите на проектот, а од друга страна ќе ги прошири економските активности во регионот. </a:t>
            </a:r>
          </a:p>
        </p:txBody>
      </p:sp>
      <p:sp>
        <p:nvSpPr>
          <p:cNvPr id="39" name="Rectangle 38"/>
          <p:cNvSpPr/>
          <p:nvPr/>
        </p:nvSpPr>
        <p:spPr>
          <a:xfrm>
            <a:off x="704482" y="-28704"/>
            <a:ext cx="77435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2. Научени лекции од претходните програмски периоди</a:t>
            </a:r>
          </a:p>
        </p:txBody>
      </p:sp>
    </p:spTree>
    <p:extLst>
      <p:ext uri="{BB962C8B-B14F-4D97-AF65-F5344CB8AC3E}">
        <p14:creationId xmlns:p14="http://schemas.microsoft.com/office/powerpoint/2010/main" xmlns="" val="7612873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6093295"/>
            <a:ext cx="9152554" cy="76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061"/>
          <a:stretch/>
        </p:blipFill>
        <p:spPr>
          <a:xfrm>
            <a:off x="6433672" y="6263605"/>
            <a:ext cx="2477064" cy="477731"/>
          </a:xfrm>
          <a:prstGeom prst="rect">
            <a:avLst/>
          </a:prstGeom>
        </p:spPr>
      </p:pic>
      <p:pic>
        <p:nvPicPr>
          <p:cNvPr id="3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105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624102" y="1268760"/>
            <a:ext cx="798034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Во </a:t>
            </a:r>
            <a:r>
              <a:rPr lang="ru-RU" sz="1600" dirty="0">
                <a:solidFill>
                  <a:srgbClr val="002060"/>
                </a:solidFill>
              </a:rPr>
              <a:t>октомври 2019 година, формирана е Заедничка работна група (JWG) за изработка на Програмата. </a:t>
            </a:r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Една </a:t>
            </a:r>
            <a:r>
              <a:rPr lang="ru-RU" sz="1600" dirty="0">
                <a:solidFill>
                  <a:srgbClr val="002060"/>
                </a:solidFill>
              </a:rPr>
              <a:t>од нејзините главни задачи беше периодично разгледување и давање предлози </a:t>
            </a:r>
            <a:r>
              <a:rPr lang="ru-RU" sz="1600" dirty="0" smtClean="0">
                <a:solidFill>
                  <a:srgbClr val="002060"/>
                </a:solidFill>
              </a:rPr>
              <a:t>за </a:t>
            </a:r>
            <a:r>
              <a:rPr lang="ru-RU" sz="1600" dirty="0">
                <a:solidFill>
                  <a:srgbClr val="002060"/>
                </a:solidFill>
              </a:rPr>
              <a:t>напредокот на програмирањето, како и одобрување на главните фази на </a:t>
            </a:r>
            <a:r>
              <a:rPr lang="ru-RU" sz="1600" dirty="0" smtClean="0">
                <a:solidFill>
                  <a:srgbClr val="002060"/>
                </a:solidFill>
              </a:rPr>
              <a:t>програмата</a:t>
            </a:r>
            <a:r>
              <a:rPr lang="en-US" sz="1600" dirty="0" smtClean="0">
                <a:solidFill>
                  <a:srgbClr val="002060"/>
                </a:solidFill>
              </a:rPr>
              <a:t>,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ru-RU" sz="1600" dirty="0">
                <a:solidFill>
                  <a:srgbClr val="002060"/>
                </a:solidFill>
              </a:rPr>
              <a:t>подготовка и, конечно, на Програмата како целина.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</a:rPr>
              <a:t>Членовите на JWG беа номинирани во согласност со релевантната институционална и законска рамка и почитувајќи го принципот на партнерство. </a:t>
            </a:r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JWG </a:t>
            </a:r>
            <a:r>
              <a:rPr lang="ru-RU" sz="1600" dirty="0">
                <a:solidFill>
                  <a:srgbClr val="002060"/>
                </a:solidFill>
              </a:rPr>
              <a:t>е составен од избалансиран број претставници на двете партнерски земји, вклучувајќи претставници на јавни органи (национални, регионални и локални), економски и социјални партнери, релевантни тела што го претставуваат граѓанското општество, вклучително и партнери за животна средина, невладини организации и тела одговорни за промовирање на социјална инклузија, родова еднаквост и недискриминација. </a:t>
            </a:r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Територијалната </a:t>
            </a:r>
            <a:r>
              <a:rPr lang="ru-RU" sz="1600" dirty="0">
                <a:solidFill>
                  <a:srgbClr val="002060"/>
                </a:solidFill>
              </a:rPr>
              <a:t>анализа на прекуграничната област, вклучително и SWOT анализата, беше одобрена преку писмена постапка во јули 2020 година.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543109" y="-28704"/>
            <a:ext cx="606634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2. </a:t>
            </a:r>
            <a:r>
              <a:rPr lang="ru-RU" sz="2400" b="1" dirty="0">
                <a:solidFill>
                  <a:srgbClr val="002060"/>
                </a:solidFill>
              </a:rPr>
              <a:t>Вклучување на релевантни партнери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во </a:t>
            </a:r>
            <a:r>
              <a:rPr lang="ru-RU" sz="2400" b="1" dirty="0">
                <a:solidFill>
                  <a:srgbClr val="002060"/>
                </a:solidFill>
              </a:rPr>
              <a:t>подготовката на програмата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(</a:t>
            </a:r>
            <a:r>
              <a:rPr lang="ru-RU" sz="2400" b="1" dirty="0">
                <a:solidFill>
                  <a:srgbClr val="002060"/>
                </a:solidFill>
              </a:rPr>
              <a:t>Почитување на принципот на партнерство)</a:t>
            </a:r>
          </a:p>
        </p:txBody>
      </p:sp>
    </p:spTree>
    <p:extLst>
      <p:ext uri="{BB962C8B-B14F-4D97-AF65-F5344CB8AC3E}">
        <p14:creationId xmlns:p14="http://schemas.microsoft.com/office/powerpoint/2010/main" xmlns="" val="440462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6093295"/>
            <a:ext cx="9152554" cy="76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061"/>
          <a:stretch/>
        </p:blipFill>
        <p:spPr>
          <a:xfrm>
            <a:off x="6433672" y="6263605"/>
            <a:ext cx="2477064" cy="477731"/>
          </a:xfrm>
          <a:prstGeom prst="rect">
            <a:avLst/>
          </a:prstGeom>
        </p:spPr>
      </p:pic>
      <p:pic>
        <p:nvPicPr>
          <p:cNvPr id="3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105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624102" y="1268760"/>
            <a:ext cx="798034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</a:rPr>
              <a:t>На формирањето на JWG претходеше голем регионален процес на консултации спроведен во двете земји. </a:t>
            </a:r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Во </a:t>
            </a:r>
            <a:r>
              <a:rPr lang="ru-RU" sz="1600" dirty="0">
                <a:solidFill>
                  <a:srgbClr val="002060"/>
                </a:solidFill>
              </a:rPr>
              <a:t>септември 2019 година беа спроведени два состаноци на регионални фокус групи, соодветно во Благоевград (Република Бугарија) и во Струмица (Република Северна Македонија). </a:t>
            </a:r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Нивната </a:t>
            </a:r>
            <a:r>
              <a:rPr lang="ru-RU" sz="1600" dirty="0">
                <a:solidFill>
                  <a:srgbClr val="002060"/>
                </a:solidFill>
              </a:rPr>
              <a:t>цел беше да ги идентификуваат локалните потреби и потенцијали, следејќи го пристапот од долу нагоре и да вклучат предлози од засегнатите страни во однос на приоритет на целите на политиката и можните интервенции. </a:t>
            </a:r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Претставници </a:t>
            </a:r>
            <a:r>
              <a:rPr lang="ru-RU" sz="1600" dirty="0">
                <a:solidFill>
                  <a:srgbClr val="002060"/>
                </a:solidFill>
              </a:rPr>
              <a:t>на широк спектар на релевантни чинители (повеќе од 100) учествуваа на состаноците - меѓу кои локални и регионални власти, образовни институции, локален бизнис, невладини организации од регионот на КБЦ</a:t>
            </a:r>
            <a:r>
              <a:rPr lang="ru-RU" sz="1600" dirty="0" smtClean="0">
                <a:solidFill>
                  <a:srgbClr val="002060"/>
                </a:solidFill>
              </a:rPr>
              <a:t>.</a:t>
            </a:r>
            <a:endParaRPr lang="en-GB" sz="16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</a:rPr>
              <a:t>Јуни 2020 - подготвена е финалната верзија на Социо-економската анализа за новиот програмски период 2021-2027 и доставена е до членови на Заедничката работна група за новиот програмски период за одобрување.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543109" y="-28704"/>
            <a:ext cx="606634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2. </a:t>
            </a:r>
            <a:r>
              <a:rPr lang="ru-RU" sz="2400" b="1" dirty="0">
                <a:solidFill>
                  <a:srgbClr val="002060"/>
                </a:solidFill>
              </a:rPr>
              <a:t>Вклучување на релевантни партнери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во </a:t>
            </a:r>
            <a:r>
              <a:rPr lang="ru-RU" sz="2400" b="1" dirty="0">
                <a:solidFill>
                  <a:srgbClr val="002060"/>
                </a:solidFill>
              </a:rPr>
              <a:t>подготовката на програмата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(</a:t>
            </a:r>
            <a:r>
              <a:rPr lang="ru-RU" sz="2400" b="1" dirty="0">
                <a:solidFill>
                  <a:srgbClr val="002060"/>
                </a:solidFill>
              </a:rPr>
              <a:t>Почитување на принципот на партнерство)</a:t>
            </a:r>
          </a:p>
        </p:txBody>
      </p:sp>
    </p:spTree>
    <p:extLst>
      <p:ext uri="{BB962C8B-B14F-4D97-AF65-F5344CB8AC3E}">
        <p14:creationId xmlns:p14="http://schemas.microsoft.com/office/powerpoint/2010/main" xmlns="" val="11839934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6093295"/>
            <a:ext cx="9152554" cy="76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061"/>
          <a:stretch/>
        </p:blipFill>
        <p:spPr>
          <a:xfrm>
            <a:off x="6433672" y="6263605"/>
            <a:ext cx="2477064" cy="477731"/>
          </a:xfrm>
          <a:prstGeom prst="rect">
            <a:avLst/>
          </a:prstGeom>
        </p:spPr>
      </p:pic>
      <p:pic>
        <p:nvPicPr>
          <p:cNvPr id="3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105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624102" y="1268760"/>
            <a:ext cx="798034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</a:rPr>
              <a:t>Септември 2020 – на 15.09.2020 организиран и одржан е технички состанок на Заедничката Работна Група за новиот програмски период 2021-2027 </a:t>
            </a:r>
            <a:r>
              <a:rPr lang="ru-RU" sz="1600" dirty="0" smtClean="0">
                <a:solidFill>
                  <a:srgbClr val="002060"/>
                </a:solidFill>
              </a:rPr>
              <a:t>година</a:t>
            </a:r>
            <a:endParaRPr lang="en-US" sz="16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endParaRPr lang="en-GB" sz="16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На </a:t>
            </a:r>
            <a:r>
              <a:rPr lang="ru-RU" sz="1600" dirty="0">
                <a:solidFill>
                  <a:srgbClr val="002060"/>
                </a:solidFill>
              </a:rPr>
              <a:t>состанокот беа презентирани: реализираните активности на ИНТЕРРЕГ - ИПА Програмата за прекугранична соработка помеѓу Република Бугарија и Република Северна Македонија 2014-2020, Формирањето на Заедничка работна група за ново програмирање 2021-2027 и реализирани активности, </a:t>
            </a:r>
            <a:r>
              <a:rPr lang="ru-RU" sz="1600" b="1" dirty="0">
                <a:solidFill>
                  <a:srgbClr val="00B0F0"/>
                </a:solidFill>
              </a:rPr>
              <a:t>беше презентирана нацрт Логика на интервенција за новиот програмски период </a:t>
            </a:r>
            <a:r>
              <a:rPr lang="ru-RU" sz="1600" b="1" dirty="0" smtClean="0">
                <a:solidFill>
                  <a:srgbClr val="00B0F0"/>
                </a:solidFill>
              </a:rPr>
              <a:t>2021-2027</a:t>
            </a:r>
            <a:endParaRPr lang="en-GB" sz="1600" b="1" dirty="0" smtClean="0">
              <a:solidFill>
                <a:srgbClr val="00B0F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endParaRPr lang="en-GB" sz="1600" dirty="0">
              <a:solidFill>
                <a:srgbClr val="00206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543109" y="-28704"/>
            <a:ext cx="606634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2. </a:t>
            </a:r>
            <a:r>
              <a:rPr lang="ru-RU" sz="2400" b="1" dirty="0">
                <a:solidFill>
                  <a:srgbClr val="002060"/>
                </a:solidFill>
              </a:rPr>
              <a:t>Вклучување на релевантни партнери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во </a:t>
            </a:r>
            <a:r>
              <a:rPr lang="ru-RU" sz="2400" b="1" dirty="0">
                <a:solidFill>
                  <a:srgbClr val="002060"/>
                </a:solidFill>
              </a:rPr>
              <a:t>подготовката на програмата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(</a:t>
            </a:r>
            <a:r>
              <a:rPr lang="ru-RU" sz="2400" b="1" dirty="0">
                <a:solidFill>
                  <a:srgbClr val="002060"/>
                </a:solidFill>
              </a:rPr>
              <a:t>Почитување на принципот на партнерство)</a:t>
            </a:r>
          </a:p>
        </p:txBody>
      </p:sp>
    </p:spTree>
    <p:extLst>
      <p:ext uri="{BB962C8B-B14F-4D97-AF65-F5344CB8AC3E}">
        <p14:creationId xmlns:p14="http://schemas.microsoft.com/office/powerpoint/2010/main" xmlns="" val="9039742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5409</TotalTime>
  <Words>821</Words>
  <Application>Microsoft Office PowerPoint</Application>
  <PresentationFormat>On-screen Show (4:3)</PresentationFormat>
  <Paragraphs>103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2_Office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Toni Jakimovski</dc:creator>
  <cp:lastModifiedBy>Tatjana.Janevska</cp:lastModifiedBy>
  <cp:revision>650</cp:revision>
  <dcterms:created xsi:type="dcterms:W3CDTF">2015-08-20T10:52:59Z</dcterms:created>
  <dcterms:modified xsi:type="dcterms:W3CDTF">2021-08-19T08:14:52Z</dcterms:modified>
</cp:coreProperties>
</file>